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60"/>
  </p:normalViewPr>
  <p:slideViewPr>
    <p:cSldViewPr>
      <p:cViewPr varScale="1">
        <p:scale>
          <a:sx n="107" d="100"/>
          <a:sy n="107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22AB0-FA02-4C5A-B227-FEA1DB125CE6}" type="datetimeFigureOut">
              <a:rPr lang="cs-CZ" smtClean="0"/>
              <a:t>22.2.2012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BEAD4-3900-4F68-B62A-9F5209CA278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BEAD4-3900-4F68-B62A-9F5209CA2789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BEAD4-3900-4F68-B62A-9F5209CA2789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22.2.2012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zrcadlo.blogspot.com/2008/06/j-haek-osudy-dobrho-vojka-vejka.html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esky-jazyk.cz/ctenarsky-denik/jaroslav-hasek/osudy-dobreho-vojaka-svejka-za-svetove-valky.html" TargetMode="External"/><Relationship Id="rId5" Type="http://schemas.openxmlformats.org/officeDocument/2006/relationships/hyperlink" Target="http://cs.wikipedia.org/wiki/Jaroslav_Ha%C5%A1ek" TargetMode="External"/><Relationship Id="rId4" Type="http://schemas.openxmlformats.org/officeDocument/2006/relationships/hyperlink" Target="http://cs.wikipedia.org/wiki/Osudy_dobr%C3%A9ho_voj%C3%A1ka_%C5%A0vejka_za_sv%C4%9Btov%C3%A9_v%C3%A1lk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2376" y="836712"/>
            <a:ext cx="7772400" cy="1828800"/>
          </a:xfrm>
        </p:spPr>
        <p:txBody>
          <a:bodyPr/>
          <a:lstStyle/>
          <a:p>
            <a:r>
              <a:rPr lang="cs-CZ" dirty="0" smtClean="0"/>
              <a:t>Osudy dobrého vojáka Švejka za světové války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2376" y="3068960"/>
            <a:ext cx="7772400" cy="914400"/>
          </a:xfrm>
        </p:spPr>
        <p:txBody>
          <a:bodyPr>
            <a:normAutofit/>
          </a:bodyPr>
          <a:lstStyle/>
          <a:p>
            <a:pPr algn="ctr"/>
            <a:r>
              <a:rPr lang="cs-CZ" sz="2800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Jaroslav Hašek</a:t>
            </a:r>
            <a:endParaRPr lang="cs-CZ" sz="2800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25602" name="Picture 2" descr="http://www.memorialmatejekudeje.cz/wp-content/uploads/2008/10/svej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717032"/>
            <a:ext cx="2232248" cy="22547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Pokračování slavného výprasku</a:t>
            </a:r>
            <a:endParaRPr lang="cs-CZ" sz="32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03244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Zjištění, že Švejk je Čech → souzen jako zběh</a:t>
            </a:r>
          </a:p>
          <a:p>
            <a:r>
              <a:rPr lang="cs-CZ" sz="1800" dirty="0" smtClean="0"/>
              <a:t>Odsouzen k smrti</a:t>
            </a:r>
          </a:p>
          <a:p>
            <a:r>
              <a:rPr lang="cs-CZ" sz="1800" dirty="0" smtClean="0"/>
              <a:t>Duchovní kurát Martinec → Švejk ho tak vyděsí, že se Martinec na důstojnickém večírku zpije do bezvědomí</a:t>
            </a:r>
          </a:p>
          <a:p>
            <a:r>
              <a:rPr lang="cs-CZ" sz="1800" dirty="0" smtClean="0"/>
              <a:t>Vše se nakonec vysvětlí → Švejk poslán zpátky ke svému Maršbataliónu</a:t>
            </a:r>
          </a:p>
          <a:p>
            <a:r>
              <a:rPr lang="cs-CZ" sz="1800" dirty="0" smtClean="0"/>
              <a:t>Poslední Haškova věta (poručíka Duby):</a:t>
            </a:r>
          </a:p>
          <a:p>
            <a:r>
              <a:rPr lang="cs-CZ" sz="1800" i="1" dirty="0" smtClean="0"/>
              <a:t>„</a:t>
            </a:r>
            <a:r>
              <a:rPr lang="cs-CZ" sz="1800" i="1" dirty="0" smtClean="0"/>
              <a:t>S okresním hejtmanem jsme vždy říkávali: Patriotismus, věrnost k povinnosti, sebepřekonání, to jsou ty pravé zbraně ve válce! Připomínám si to zejména dnes, když naše vojska v dohledné době překročí hranice</a:t>
            </a:r>
            <a:r>
              <a:rPr lang="cs-CZ" sz="1800" i="1" dirty="0" smtClean="0"/>
              <a:t>“</a:t>
            </a:r>
          </a:p>
          <a:p>
            <a:r>
              <a:rPr lang="cs-CZ" sz="1800" dirty="0" smtClean="0"/>
              <a:t>Vše psané za touto větou je od Karla Vaňka</a:t>
            </a:r>
            <a:endParaRPr lang="cs-CZ" sz="1800" dirty="0"/>
          </a:p>
        </p:txBody>
      </p:sp>
      <p:pic>
        <p:nvPicPr>
          <p:cNvPr id="26626" name="Picture 2" descr="http://www.iprima.cz/sites/default/files/image_crops/image_280x158/4/56509_poslusne-hlasim_image_280x1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5157192"/>
            <a:ext cx="2667000" cy="1504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720080"/>
          </a:xfrm>
        </p:spPr>
        <p:txBody>
          <a:bodyPr/>
          <a:lstStyle/>
          <a:p>
            <a:pPr algn="ctr"/>
            <a:r>
              <a:rPr lang="cs-CZ" dirty="0" smtClean="0"/>
              <a:t>Švejk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187952"/>
          </a:xfrm>
        </p:spPr>
        <p:txBody>
          <a:bodyPr>
            <a:normAutofit fontScale="85000" lnSpcReduction="10000"/>
          </a:bodyPr>
          <a:lstStyle/>
          <a:p>
            <a:r>
              <a:rPr lang="cs-CZ" sz="2400" dirty="0" smtClean="0"/>
              <a:t>Vytvořen v přesvědčení,  že na militantní a absolutistický systém platí nejlépe pitomec, který obrátí blbost představitelů takovéhoto systému proti nim samotným</a:t>
            </a:r>
          </a:p>
          <a:p>
            <a:r>
              <a:rPr lang="cs-CZ" sz="2400" dirty="0" smtClean="0"/>
              <a:t>Nejedná se o jednoznačného blba, umí se vysmívat, často velmi inteligentně → doslovné plnění vojenských rozkazů</a:t>
            </a:r>
          </a:p>
          <a:p>
            <a:endParaRPr lang="cs-CZ" sz="2400" dirty="0" smtClean="0"/>
          </a:p>
          <a:p>
            <a:r>
              <a:rPr lang="cs-CZ" sz="2400" i="1" dirty="0" smtClean="0"/>
              <a:t>„Nevím, podaří-li se mi vystihnout touto knihou, co jsem chtěl. Již okolnost, že slyšel jsem jednoho člověka nadávat druhému: „Ty jsi </a:t>
            </a:r>
            <a:r>
              <a:rPr lang="cs-CZ" sz="2400" i="1" dirty="0" err="1" smtClean="0"/>
              <a:t>blbej</a:t>
            </a:r>
            <a:r>
              <a:rPr lang="cs-CZ" sz="2400" i="1" dirty="0" smtClean="0"/>
              <a:t> jako Švejk,“ právě tomu nenasvědčuje. Stane-li se však slovo Švejk novou nadávkou v květnatém věnci spílání, musím se spokojit tímto obohacením českého </a:t>
            </a:r>
            <a:r>
              <a:rPr lang="cs-CZ" sz="2400" i="1" dirty="0" smtClean="0"/>
              <a:t>jazyka.“</a:t>
            </a:r>
          </a:p>
          <a:p>
            <a:endParaRPr lang="cs-CZ" sz="2400" i="1" dirty="0" smtClean="0"/>
          </a:p>
          <a:p>
            <a:pPr algn="r">
              <a:buNone/>
            </a:pPr>
            <a:r>
              <a:rPr lang="cs-CZ" sz="2400" i="1" dirty="0" smtClean="0"/>
              <a:t>Jaroslav Hašek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vstupnistranka.wz.cz/blog/media/svejk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04664"/>
            <a:ext cx="1727607" cy="244184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1051560"/>
          </a:xfrm>
        </p:spPr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183880" cy="4187952"/>
          </a:xfrm>
        </p:spPr>
        <p:txBody>
          <a:bodyPr>
            <a:normAutofit/>
          </a:bodyPr>
          <a:lstStyle/>
          <a:p>
            <a:r>
              <a:rPr lang="cs-CZ" sz="2000" dirty="0" smtClean="0"/>
              <a:t>Marie </a:t>
            </a:r>
            <a:r>
              <a:rPr lang="cs-CZ" sz="2000" dirty="0" err="1" smtClean="0"/>
              <a:t>Sochrová</a:t>
            </a:r>
            <a:r>
              <a:rPr lang="cs-CZ" sz="2000" dirty="0" smtClean="0"/>
              <a:t>: Literatura v </a:t>
            </a:r>
            <a:r>
              <a:rPr lang="cs-CZ" sz="2000" dirty="0" smtClean="0"/>
              <a:t>kostce</a:t>
            </a:r>
          </a:p>
          <a:p>
            <a:r>
              <a:rPr lang="cs-CZ" sz="2000" dirty="0" smtClean="0"/>
              <a:t>Jaroslav Hašek: Osudy dobrého vojáka Švejka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		      za světové války</a:t>
            </a:r>
            <a:endParaRPr lang="cs-CZ" sz="2000" dirty="0" smtClean="0"/>
          </a:p>
          <a:p>
            <a:pPr>
              <a:buNone/>
            </a:pP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  <a:hlinkClick r:id="rId3"/>
            </a:endParaRPr>
          </a:p>
          <a:p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http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://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zrcadlo.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blogspot.com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/2008/06/j-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haek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-osudy-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dobrho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-vojka-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vejka.html</a:t>
            </a: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http://cs.wikipedia.org/wiki/Osudy_dobr%C3%A9ho_voj%C3%A1ka_%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C5%A0vejka_za_sv%C4%9Btov%C3%A9_v%C3%A1lky</a:t>
            </a: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http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://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cs.wikipedia.org/wiki/Jaroslav_Ha%C5%A1ek</a:t>
            </a: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http://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www.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cesky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-jazyk.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cz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/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ctenarsky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denik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/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jaroslav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hasek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/osudy-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dobreho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vojaka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svejka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-za-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svetove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-</a:t>
            </a:r>
            <a:r>
              <a:rPr lang="cs-CZ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valky.html</a:t>
            </a: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122413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Osudy dobrého vojáka Švejka za světové války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36912"/>
            <a:ext cx="8183880" cy="3539880"/>
          </a:xfrm>
        </p:spPr>
        <p:txBody>
          <a:bodyPr/>
          <a:lstStyle/>
          <a:p>
            <a:r>
              <a:rPr lang="cs-CZ" sz="2400" dirty="0" smtClean="0"/>
              <a:t>Autor: Jaroslav Hašek</a:t>
            </a:r>
          </a:p>
          <a:p>
            <a:r>
              <a:rPr lang="cs-CZ" sz="2400" dirty="0" smtClean="0"/>
              <a:t>Díl </a:t>
            </a:r>
            <a:r>
              <a:rPr lang="cs-CZ" sz="2400" dirty="0" smtClean="0"/>
              <a:t>I. </a:t>
            </a:r>
            <a:r>
              <a:rPr lang="cs-CZ" sz="2400" dirty="0" smtClean="0"/>
              <a:t>a </a:t>
            </a:r>
            <a:r>
              <a:rPr lang="cs-CZ" sz="2400" dirty="0" smtClean="0"/>
              <a:t>II. </a:t>
            </a:r>
            <a:r>
              <a:rPr lang="cs-CZ" sz="2400" dirty="0" smtClean="0"/>
              <a:t>– V zázemí a Na frontě</a:t>
            </a:r>
          </a:p>
          <a:p>
            <a:r>
              <a:rPr lang="cs-CZ" sz="2400" dirty="0" smtClean="0"/>
              <a:t>Díl </a:t>
            </a:r>
            <a:r>
              <a:rPr lang="cs-CZ" sz="2400" dirty="0" smtClean="0"/>
              <a:t>III. </a:t>
            </a:r>
            <a:r>
              <a:rPr lang="cs-CZ" sz="2400" dirty="0" smtClean="0"/>
              <a:t>a </a:t>
            </a:r>
            <a:r>
              <a:rPr lang="cs-CZ" sz="2400" dirty="0" smtClean="0"/>
              <a:t>IV. </a:t>
            </a:r>
            <a:r>
              <a:rPr lang="cs-CZ" sz="2400" dirty="0" smtClean="0"/>
              <a:t>– Slavný výprask a Pokračování 			     slavného výprasku</a:t>
            </a:r>
          </a:p>
          <a:p>
            <a:r>
              <a:rPr lang="cs-CZ" sz="2400" dirty="0" smtClean="0"/>
              <a:t>Ilustroval: Josef Lada</a:t>
            </a:r>
          </a:p>
          <a:p>
            <a:r>
              <a:rPr lang="cs-CZ" sz="2400" dirty="0" smtClean="0"/>
              <a:t>Vydalo nakladatelství Československý spisovatel v Praze roku 1990 jako svou 5989 publikaci</a:t>
            </a:r>
          </a:p>
          <a:p>
            <a:r>
              <a:rPr lang="cs-CZ" sz="2400" dirty="0" smtClean="0"/>
              <a:t>35. vydání, 512 stran, náklad 100 000 svazků</a:t>
            </a:r>
          </a:p>
          <a:p>
            <a:endParaRPr lang="cs-CZ" dirty="0"/>
          </a:p>
        </p:txBody>
      </p:sp>
      <p:pic>
        <p:nvPicPr>
          <p:cNvPr id="7170" name="Picture 2" descr="http://antikvariat.spqr.cz/img/p/17-22-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412776"/>
            <a:ext cx="2088232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9208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Jaroslav Hašek - život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>
            <a:normAutofit/>
          </a:bodyPr>
          <a:lstStyle/>
          <a:p>
            <a:r>
              <a:rPr lang="cs-CZ" sz="1800" dirty="0" smtClean="0"/>
              <a:t>Narozen 30. dubna 1883 v Praze, zemřel 3. ledna 1923 v Lipnici nad Sázavou</a:t>
            </a:r>
          </a:p>
          <a:p>
            <a:r>
              <a:rPr lang="cs-CZ" sz="1800" dirty="0" smtClean="0"/>
              <a:t>Český spisovatel, publicista, satirik a novinář</a:t>
            </a:r>
          </a:p>
          <a:p>
            <a:r>
              <a:rPr lang="cs-CZ" sz="1800" dirty="0" smtClean="0"/>
              <a:t>Nedokončil studium na gymnáziu, vyučil se drogistou a poté odmaturoval na obchodní akademii</a:t>
            </a:r>
          </a:p>
          <a:p>
            <a:r>
              <a:rPr lang="cs-CZ" sz="1800" dirty="0" smtClean="0"/>
              <a:t>Začal pracovat </a:t>
            </a:r>
            <a:r>
              <a:rPr lang="cs-CZ" sz="1800" dirty="0" smtClean="0"/>
              <a:t>v </a:t>
            </a:r>
            <a:r>
              <a:rPr lang="cs-CZ" sz="1800" dirty="0" smtClean="0"/>
              <a:t>bance </a:t>
            </a:r>
            <a:r>
              <a:rPr lang="cs-CZ" sz="1800" dirty="0" err="1" smtClean="0"/>
              <a:t>Slavia</a:t>
            </a:r>
            <a:r>
              <a:rPr lang="cs-CZ" sz="1800" dirty="0" smtClean="0"/>
              <a:t> → seznámení s anarchisty</a:t>
            </a:r>
          </a:p>
          <a:p>
            <a:r>
              <a:rPr lang="cs-CZ" sz="1800" dirty="0" smtClean="0"/>
              <a:t>Začal vést bohémský a tulácký život</a:t>
            </a:r>
          </a:p>
          <a:p>
            <a:r>
              <a:rPr lang="cs-CZ" sz="1800" dirty="0" smtClean="0"/>
              <a:t>Pěšky prošel mj. Slovensko, </a:t>
            </a:r>
            <a:r>
              <a:rPr lang="cs-CZ" sz="1800" dirty="0" err="1" smtClean="0"/>
              <a:t>Halič</a:t>
            </a:r>
            <a:r>
              <a:rPr lang="cs-CZ" sz="1800" dirty="0" smtClean="0"/>
              <a:t> (část Polska) a Uhry</a:t>
            </a:r>
          </a:p>
          <a:p>
            <a:r>
              <a:rPr lang="cs-CZ" sz="1800" dirty="0" smtClean="0"/>
              <a:t>Začal mít problémy s alkoholem</a:t>
            </a:r>
          </a:p>
          <a:p>
            <a:r>
              <a:rPr lang="cs-CZ" sz="1800" dirty="0" smtClean="0"/>
              <a:t>Seznámení s manželkou Jarmilou Mayerovou,</a:t>
            </a:r>
          </a:p>
          <a:p>
            <a:pPr>
              <a:buNone/>
            </a:pPr>
            <a:r>
              <a:rPr lang="cs-CZ" sz="1800" dirty="0" smtClean="0"/>
              <a:t>	kterou </a:t>
            </a:r>
            <a:r>
              <a:rPr lang="cs-CZ" sz="1800" dirty="0" smtClean="0"/>
              <a:t>si později vzal</a:t>
            </a:r>
          </a:p>
          <a:p>
            <a:r>
              <a:rPr lang="cs-CZ" sz="1800" dirty="0" smtClean="0"/>
              <a:t>V roce 1907 krátce vězněn za svoji anarchistickou</a:t>
            </a:r>
          </a:p>
          <a:p>
            <a:pPr>
              <a:buNone/>
            </a:pPr>
            <a:r>
              <a:rPr lang="cs-CZ" sz="1800" dirty="0" smtClean="0"/>
              <a:t>	činnost</a:t>
            </a:r>
            <a:endParaRPr lang="cs-CZ" sz="1800" dirty="0"/>
          </a:p>
        </p:txBody>
      </p:sp>
      <p:pic>
        <p:nvPicPr>
          <p:cNvPr id="1026" name="Picture 2" descr="Jaroslav Hašek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077072"/>
            <a:ext cx="1872208" cy="23365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9208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Jaroslav Hašek - život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>
            <a:normAutofit/>
          </a:bodyPr>
          <a:lstStyle/>
          <a:p>
            <a:r>
              <a:rPr lang="cs-CZ" sz="1800" dirty="0" smtClean="0"/>
              <a:t>Od roku 1908 redaktorem v časopisu Ženský obzor, 1910 ve Světě zvířat, od 1911 přispíval do Českého slova, Pochodně, Humoristických listů</a:t>
            </a:r>
          </a:p>
          <a:p>
            <a:r>
              <a:rPr lang="cs-CZ" sz="1800" dirty="0" smtClean="0"/>
              <a:t>V roce 1915 dobrovolně narukoval do armády, v Rusku byl zajat a vstoupil do československých legií, publikoval v časopise Čechoslovan</a:t>
            </a:r>
          </a:p>
          <a:p>
            <a:r>
              <a:rPr lang="cs-CZ" sz="1800" dirty="0" smtClean="0"/>
              <a:t>Vstoupil do České sociálně demokratické strany, opustil anarchistické myšlenky a přešel k socialismu</a:t>
            </a:r>
          </a:p>
          <a:p>
            <a:r>
              <a:rPr lang="cs-CZ" sz="1800" dirty="0" smtClean="0"/>
              <a:t>V prosinci 1920 se vrátil do Prahy, návrat k bohémství, znechucen politikou odešel do Lipnice nad Sázavou, kde později zemřel na tuberkulózu</a:t>
            </a:r>
            <a:endParaRPr 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9208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Jaroslav Hašek - člověk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>
            <a:normAutofit/>
          </a:bodyPr>
          <a:lstStyle/>
          <a:p>
            <a:r>
              <a:rPr lang="cs-CZ" sz="1800" dirty="0" smtClean="0"/>
              <a:t>Je znám jako bohém, ve skutečnosti nebyl zase až takový, chtěl jen, aby tak vypadal → jako autor byl velmi produktivní, což vyžaduje přiměřenou vnitřní disciplínu</a:t>
            </a:r>
          </a:p>
          <a:p>
            <a:r>
              <a:rPr lang="cs-CZ" sz="1800" dirty="0" smtClean="0"/>
              <a:t>V Rusku vnímán jako zodpovědný bolševický armádní funkcionář a intelektuál → dostal stranický zákaz pití alkoholu</a:t>
            </a:r>
          </a:p>
          <a:p>
            <a:r>
              <a:rPr lang="cs-CZ" sz="1800" dirty="0" smtClean="0"/>
              <a:t>Do Československa byl vyslán s cílem zorganizovat komunistické hnutí → vnímán jako zodpovědný a schopný organizátor</a:t>
            </a:r>
          </a:p>
          <a:p>
            <a:r>
              <a:rPr lang="cs-CZ" sz="1800" dirty="0" smtClean="0"/>
              <a:t>V Moskvě je po něm pojmenována i ulice poblíž českého velvyslanectví</a:t>
            </a:r>
          </a:p>
          <a:p>
            <a:r>
              <a:rPr lang="cs-CZ" sz="1800" dirty="0" smtClean="0"/>
              <a:t>I v zahraničí vnímán jako geniální romanopisec,</a:t>
            </a:r>
          </a:p>
          <a:p>
            <a:pPr>
              <a:buNone/>
            </a:pPr>
            <a:r>
              <a:rPr lang="cs-CZ" sz="1800" dirty="0" smtClean="0"/>
              <a:t>	který </a:t>
            </a:r>
            <a:r>
              <a:rPr lang="cs-CZ" sz="1800" dirty="0" smtClean="0"/>
              <a:t>dal světu jeden z nejpůsobivějších satirických </a:t>
            </a:r>
          </a:p>
          <a:p>
            <a:pPr>
              <a:buNone/>
            </a:pPr>
            <a:r>
              <a:rPr lang="cs-CZ" sz="1800" dirty="0" smtClean="0"/>
              <a:t>	popisů </a:t>
            </a:r>
            <a:r>
              <a:rPr lang="cs-CZ" sz="1800" dirty="0" smtClean="0"/>
              <a:t>dění na bojištích v době světové války</a:t>
            </a:r>
            <a:endParaRPr lang="cs-CZ" sz="1800" dirty="0"/>
          </a:p>
        </p:txBody>
      </p:sp>
      <p:pic>
        <p:nvPicPr>
          <p:cNvPr id="4" name="Picture 2" descr="http://upload.wikimedia.org/wikipedia/commons/thumb/5/59/Bona_Soldato_SVEJK_en_Humenne.JPG/177px-Bona_Soldato_SVEJK_en_Humen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077072"/>
            <a:ext cx="1685925" cy="2276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dirty="0" smtClean="0"/>
              <a:t>Osudy dobrého Vojáka Švejka za světové války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03244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Čtyřdílný humoristický román, satira a karikatura R-U, využití grotesky a frašky, hovorový jazyk obyčejného člověka</a:t>
            </a:r>
          </a:p>
          <a:p>
            <a:r>
              <a:rPr lang="cs-CZ" sz="1800" dirty="0" smtClean="0"/>
              <a:t>Několikrát zdramatizován i zfilmován</a:t>
            </a:r>
          </a:p>
          <a:p>
            <a:r>
              <a:rPr lang="cs-CZ" sz="1800" dirty="0" smtClean="0"/>
              <a:t>Nejvýznamn</a:t>
            </a:r>
            <a:r>
              <a:rPr lang="cs-CZ" sz="1800" dirty="0" smtClean="0"/>
              <a:t>ější Haškovo dílo, doprovázeno typickými ilustracemi Josefa Lady</a:t>
            </a:r>
          </a:p>
          <a:p>
            <a:r>
              <a:rPr lang="cs-CZ" sz="1800" dirty="0" smtClean="0"/>
              <a:t>Dílo nedokončeno, pokus o dokončení Karlem Vaňkem</a:t>
            </a:r>
          </a:p>
          <a:p>
            <a:r>
              <a:rPr lang="cs-CZ" sz="1800" dirty="0" smtClean="0"/>
              <a:t>Díly:</a:t>
            </a:r>
          </a:p>
          <a:p>
            <a:pPr lvl="1"/>
            <a:r>
              <a:rPr lang="cs-CZ" sz="1600" dirty="0" smtClean="0"/>
              <a:t>V </a:t>
            </a:r>
            <a:r>
              <a:rPr lang="cs-CZ" sz="1600" dirty="0" smtClean="0"/>
              <a:t>z</a:t>
            </a:r>
            <a:r>
              <a:rPr lang="cs-CZ" sz="1600" dirty="0" smtClean="0"/>
              <a:t>ázemí (1921)</a:t>
            </a:r>
          </a:p>
          <a:p>
            <a:pPr lvl="1"/>
            <a:r>
              <a:rPr lang="cs-CZ" sz="1600" dirty="0" smtClean="0"/>
              <a:t>Na frontě (1922)</a:t>
            </a:r>
          </a:p>
          <a:p>
            <a:pPr lvl="1"/>
            <a:r>
              <a:rPr lang="cs-CZ" sz="1600" dirty="0" smtClean="0"/>
              <a:t>Slavný výprask (1922)</a:t>
            </a:r>
          </a:p>
          <a:p>
            <a:pPr lvl="1"/>
            <a:r>
              <a:rPr lang="cs-CZ" sz="1600" dirty="0" smtClean="0"/>
              <a:t>Pokračování slavného výprasku (1923)</a:t>
            </a:r>
            <a:endParaRPr lang="cs-CZ" sz="1600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19944" y="1925216"/>
            <a:ext cx="8183880" cy="403244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6388" name="Picture 4" descr="http://img.ahaonline.cz/img/18/article/824582_svej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077072"/>
            <a:ext cx="3349631" cy="2227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V zázemí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03244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„Tak nám zabili Ferdinanda“</a:t>
            </a:r>
          </a:p>
          <a:p>
            <a:r>
              <a:rPr lang="cs-CZ" sz="1800" dirty="0" smtClean="0"/>
              <a:t>Švejk zatčen v hostinci U </a:t>
            </a:r>
            <a:r>
              <a:rPr lang="cs-CZ" sz="1800" dirty="0" err="1" smtClean="0"/>
              <a:t>Palivce</a:t>
            </a:r>
            <a:r>
              <a:rPr lang="cs-CZ" sz="1800" dirty="0" smtClean="0"/>
              <a:t> → blázinec</a:t>
            </a:r>
          </a:p>
          <a:p>
            <a:r>
              <a:rPr lang="cs-CZ" sz="1800" dirty="0" smtClean="0"/>
              <a:t>Povolání na vojnu → jede na kolečkovém křesle </a:t>
            </a:r>
            <a:r>
              <a:rPr lang="cs-CZ" sz="1800" dirty="0" smtClean="0"/>
              <a:t>→ „Na Bělehrad!“</a:t>
            </a:r>
            <a:endParaRPr lang="cs-CZ" sz="1800" dirty="0" smtClean="0"/>
          </a:p>
          <a:p>
            <a:r>
              <a:rPr lang="cs-CZ" sz="1800" dirty="0" smtClean="0"/>
              <a:t>Léčen v nemocnici pro simulanty (klystýr a výplach žaludku)</a:t>
            </a:r>
          </a:p>
          <a:p>
            <a:r>
              <a:rPr lang="cs-CZ" sz="1800" dirty="0" smtClean="0"/>
              <a:t>Služba u polního kuráta </a:t>
            </a:r>
            <a:r>
              <a:rPr lang="cs-CZ" sz="1800" dirty="0" err="1" smtClean="0"/>
              <a:t>Katze</a:t>
            </a:r>
            <a:r>
              <a:rPr lang="cs-CZ" sz="1800" dirty="0" smtClean="0"/>
              <a:t> → prohrán v kartách</a:t>
            </a:r>
          </a:p>
          <a:p>
            <a:r>
              <a:rPr lang="cs-CZ" sz="1800" dirty="0" smtClean="0"/>
              <a:t>Pucflek u nadporučíka </a:t>
            </a:r>
            <a:r>
              <a:rPr lang="cs-CZ" sz="1800" dirty="0" smtClean="0"/>
              <a:t>Lukáše → starý pokušitel žen</a:t>
            </a:r>
            <a:endParaRPr lang="cs-CZ" sz="1800" dirty="0" smtClean="0"/>
          </a:p>
          <a:p>
            <a:r>
              <a:rPr lang="cs-CZ" sz="1800" dirty="0" smtClean="0"/>
              <a:t>Úkol sehnat psa → ukradne ho </a:t>
            </a:r>
            <a:r>
              <a:rPr lang="cs-CZ" sz="1800" dirty="0" smtClean="0"/>
              <a:t>německému plukovníkovi</a:t>
            </a:r>
            <a:endParaRPr lang="cs-CZ" sz="1800" dirty="0" smtClean="0"/>
          </a:p>
          <a:p>
            <a:r>
              <a:rPr lang="cs-CZ" sz="1800" dirty="0" smtClean="0"/>
              <a:t>Posláni společně </a:t>
            </a:r>
            <a:r>
              <a:rPr lang="cs-CZ" sz="1800" dirty="0" smtClean="0"/>
              <a:t>na frontu do Českých Budějovic</a:t>
            </a:r>
          </a:p>
          <a:p>
            <a:r>
              <a:rPr lang="cs-CZ" sz="1800" i="1" dirty="0" smtClean="0"/>
              <a:t>„to bude něco </a:t>
            </a:r>
            <a:r>
              <a:rPr lang="cs-CZ" sz="1800" i="1" dirty="0" err="1" smtClean="0"/>
              <a:t>nádhernýho</a:t>
            </a:r>
            <a:r>
              <a:rPr lang="cs-CZ" sz="1800" i="1" dirty="0" smtClean="0"/>
              <a:t>, když </a:t>
            </a:r>
            <a:r>
              <a:rPr lang="cs-CZ" sz="1800" i="1" dirty="0" err="1" smtClean="0"/>
              <a:t>voba</a:t>
            </a:r>
            <a:r>
              <a:rPr lang="cs-CZ" sz="1800" i="1" dirty="0" smtClean="0"/>
              <a:t> padneme spolu za císaře pána a jeho rodinu…“</a:t>
            </a:r>
            <a:endParaRPr lang="cs-CZ" sz="1800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19944" y="1925216"/>
            <a:ext cx="8183880" cy="403244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6" name="Picture 4" descr="http://t2.gstatic.com/images?q=tbn:ANd9GcSs75AVnIcj8hHEuBIyzs9xPqEJ7wVjKOqBZn9we5tuM9k5T0a_V9V-Xz8pr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509120"/>
            <a:ext cx="3085116" cy="2260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Na frontě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03244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Nehoda ve vlaku → záchranná brzda</a:t>
            </a:r>
          </a:p>
          <a:p>
            <a:r>
              <a:rPr lang="cs-CZ" sz="1800" dirty="0" smtClean="0"/>
              <a:t>Nádraží → ujetý vlak → pěšky z Tábora do Budějovic</a:t>
            </a:r>
          </a:p>
          <a:p>
            <a:r>
              <a:rPr lang="cs-CZ" sz="1800" dirty="0" smtClean="0"/>
              <a:t>V </a:t>
            </a:r>
            <a:r>
              <a:rPr lang="cs-CZ" sz="1800" dirty="0" err="1" smtClean="0"/>
              <a:t>Putimy</a:t>
            </a:r>
            <a:r>
              <a:rPr lang="cs-CZ" sz="1800" dirty="0" smtClean="0"/>
              <a:t> zatčen jako ruský špión → doveden k pluku jako zběh</a:t>
            </a:r>
            <a:endParaRPr lang="cs-CZ" sz="1800" dirty="0" smtClean="0"/>
          </a:p>
          <a:p>
            <a:r>
              <a:rPr lang="cs-CZ" sz="1800" i="1" dirty="0" smtClean="0"/>
              <a:t>„Poslušně hlásím, pane </a:t>
            </a:r>
            <a:r>
              <a:rPr lang="cs-CZ" sz="1800" i="1" dirty="0" err="1" smtClean="0"/>
              <a:t>obrlajtnant</a:t>
            </a:r>
            <a:r>
              <a:rPr lang="cs-CZ" sz="1800" i="1" dirty="0" smtClean="0"/>
              <a:t>, že jsem opět zde</a:t>
            </a:r>
            <a:r>
              <a:rPr lang="cs-CZ" sz="1800" i="1" dirty="0" smtClean="0"/>
              <a:t>“</a:t>
            </a:r>
          </a:p>
          <a:p>
            <a:r>
              <a:rPr lang="cs-CZ" sz="1800" dirty="0" smtClean="0"/>
              <a:t>Vysláni na frontu</a:t>
            </a:r>
          </a:p>
          <a:p>
            <a:r>
              <a:rPr lang="cs-CZ" sz="1800" dirty="0" smtClean="0"/>
              <a:t>Rvačka s manželem nadporučíkovi milenky → zatčeni</a:t>
            </a:r>
          </a:p>
          <a:p>
            <a:r>
              <a:rPr lang="cs-CZ" sz="1800" dirty="0" smtClean="0"/>
              <a:t>Lukáš si musí najít nového sluhu → Baloun</a:t>
            </a:r>
          </a:p>
          <a:p>
            <a:r>
              <a:rPr lang="cs-CZ" sz="1800" dirty="0" smtClean="0"/>
              <a:t>Švejk jako </a:t>
            </a:r>
            <a:r>
              <a:rPr lang="cs-CZ" sz="1800" dirty="0" err="1" smtClean="0"/>
              <a:t>ordonanc</a:t>
            </a:r>
            <a:r>
              <a:rPr lang="cs-CZ" sz="1800" dirty="0" smtClean="0"/>
              <a:t> (vojenský posel)</a:t>
            </a:r>
            <a:endParaRPr lang="cs-CZ" sz="1800" dirty="0"/>
          </a:p>
        </p:txBody>
      </p:sp>
      <p:pic>
        <p:nvPicPr>
          <p:cNvPr id="24578" name="Picture 2" descr="http://honsi.org/literature/images/snab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2152" y="4077072"/>
            <a:ext cx="3048000" cy="2676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Slavný výprask</a:t>
            </a:r>
            <a:endParaRPr lang="cs-CZ" sz="32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03244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Přejezd vlakem na Haličskou frontu</a:t>
            </a:r>
          </a:p>
          <a:p>
            <a:r>
              <a:rPr lang="cs-CZ" sz="1800" dirty="0" smtClean="0"/>
              <a:t>Pouť přes Uhry líčeny jako obžaloba války a stupidních rakouských důstojníků, kterým jde jen o vlastní prospěch</a:t>
            </a:r>
          </a:p>
          <a:p>
            <a:r>
              <a:rPr lang="cs-CZ" sz="1800" dirty="0" smtClean="0"/>
              <a:t>Po příjezdu vyslán Švejk jako kvartýrmachr zajistit nocleh ve </a:t>
            </a:r>
            <a:r>
              <a:rPr lang="cs-CZ" sz="1800" dirty="0" err="1" smtClean="0"/>
              <a:t>Felštýně</a:t>
            </a:r>
            <a:r>
              <a:rPr lang="cs-CZ" sz="1800" dirty="0" smtClean="0"/>
              <a:t> → ztratí se a narazí u rybníka na ruského vojáka, který se tam koupal. Ten po spatření Švejka uteče</a:t>
            </a:r>
          </a:p>
          <a:p>
            <a:r>
              <a:rPr lang="cs-CZ" sz="1800" dirty="0" smtClean="0"/>
              <a:t>Švejk si vyzkouší jeho uniformu → kolem jede rakouská hlídka</a:t>
            </a:r>
          </a:p>
          <a:p>
            <a:r>
              <a:rPr lang="cs-CZ" sz="1800" dirty="0" smtClean="0"/>
              <a:t>Zatčen Maďary jako ruský uprchlík</a:t>
            </a:r>
          </a:p>
          <a:p>
            <a:r>
              <a:rPr lang="cs-CZ" sz="1800" dirty="0" smtClean="0"/>
              <a:t>Švejk v Rakouském zajetí</a:t>
            </a:r>
            <a:endParaRPr lang="cs-CZ" sz="1800" dirty="0"/>
          </a:p>
        </p:txBody>
      </p:sp>
      <p:pic>
        <p:nvPicPr>
          <p:cNvPr id="25602" name="Picture 2" descr="http://nd04.jxs.cz/377/146/ecfefc1f80_69536006_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437112"/>
            <a:ext cx="2280945" cy="19857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103</TotalTime>
  <Words>817</Words>
  <Application>Microsoft Office PowerPoint</Application>
  <PresentationFormat>Předvádění na obrazovce (4:3)</PresentationFormat>
  <Paragraphs>96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Aspekt</vt:lpstr>
      <vt:lpstr>Osudy dobrého vojáka Švejka za světové války</vt:lpstr>
      <vt:lpstr>Osudy dobrého vojáka Švejka za světové války</vt:lpstr>
      <vt:lpstr>Jaroslav Hašek - život</vt:lpstr>
      <vt:lpstr>Jaroslav Hašek - život</vt:lpstr>
      <vt:lpstr>Jaroslav Hašek - člověk</vt:lpstr>
      <vt:lpstr>Osudy dobrého Vojáka Švejka za světové války</vt:lpstr>
      <vt:lpstr>V zázemí</vt:lpstr>
      <vt:lpstr>Na frontě</vt:lpstr>
      <vt:lpstr>Slavný výprask</vt:lpstr>
      <vt:lpstr>Pokračování slavného výprasku</vt:lpstr>
      <vt:lpstr>Švejk</vt:lpstr>
      <vt:lpstr>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Osudy dobrého vojáka Švejka za světové války</dc:title>
  <dc:creator>Lubas</dc:creator>
  <cp:lastModifiedBy>Lubas</cp:lastModifiedBy>
  <cp:revision>45</cp:revision>
  <dcterms:created xsi:type="dcterms:W3CDTF">2012-02-22T15:19:40Z</dcterms:created>
  <dcterms:modified xsi:type="dcterms:W3CDTF">2012-02-22T17:10:44Z</dcterms:modified>
</cp:coreProperties>
</file>